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105.JPG" ContentType="image/jpeg"/>
  <Override PartName="/ppt/notesSlides/notesSlide131.xml" ContentType="application/vnd.openxmlformats-officedocument.presentationml.notesSlide+xml"/>
  <Override PartName="/ppt/charts/chart2.xml" ContentType="application/vnd.openxmlformats-officedocument.drawingml.chart+xml"/>
  <Override PartName="/ppt/notesSlides/notesSlide132.xml" ContentType="application/vnd.openxmlformats-officedocument.presentationml.notesSlide+xml"/>
  <Override PartName="/ppt/charts/chart3.xml" ContentType="application/vnd.openxmlformats-officedocument.drawingml.chart+xml"/>
  <Override PartName="/ppt/notesSlides/notesSlide13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3" r:id="rId54"/>
    <p:sldId id="764" r:id="rId55"/>
    <p:sldId id="765" r:id="rId56"/>
    <p:sldId id="767" r:id="rId57"/>
    <p:sldId id="768" r:id="rId58"/>
    <p:sldId id="585" r:id="rId59"/>
    <p:sldId id="706" r:id="rId60"/>
    <p:sldId id="705" r:id="rId61"/>
    <p:sldId id="704" r:id="rId62"/>
    <p:sldId id="707" r:id="rId63"/>
    <p:sldId id="791" r:id="rId64"/>
    <p:sldId id="515" r:id="rId65"/>
    <p:sldId id="710" r:id="rId66"/>
    <p:sldId id="709" r:id="rId67"/>
    <p:sldId id="708" r:id="rId68"/>
    <p:sldId id="711" r:id="rId69"/>
    <p:sldId id="309" r:id="rId70"/>
    <p:sldId id="784" r:id="rId71"/>
    <p:sldId id="783" r:id="rId72"/>
    <p:sldId id="334" r:id="rId73"/>
    <p:sldId id="750" r:id="rId74"/>
    <p:sldId id="751" r:id="rId75"/>
    <p:sldId id="748" r:id="rId76"/>
    <p:sldId id="749" r:id="rId77"/>
    <p:sldId id="669" r:id="rId78"/>
    <p:sldId id="670" r:id="rId79"/>
    <p:sldId id="778" r:id="rId80"/>
    <p:sldId id="781" r:id="rId81"/>
    <p:sldId id="673" r:id="rId82"/>
    <p:sldId id="674" r:id="rId83"/>
    <p:sldId id="775" r:id="rId84"/>
    <p:sldId id="776" r:id="rId85"/>
    <p:sldId id="777" r:id="rId86"/>
    <p:sldId id="641" r:id="rId87"/>
    <p:sldId id="563" r:id="rId88"/>
    <p:sldId id="531" r:id="rId89"/>
    <p:sldId id="532" r:id="rId90"/>
    <p:sldId id="560" r:id="rId91"/>
    <p:sldId id="530" r:id="rId92"/>
    <p:sldId id="566" r:id="rId93"/>
    <p:sldId id="567" r:id="rId94"/>
    <p:sldId id="568" r:id="rId95"/>
    <p:sldId id="712" r:id="rId96"/>
    <p:sldId id="569" r:id="rId97"/>
    <p:sldId id="675" r:id="rId98"/>
    <p:sldId id="523" r:id="rId99"/>
    <p:sldId id="524" r:id="rId100"/>
    <p:sldId id="525" r:id="rId101"/>
    <p:sldId id="696" r:id="rId102"/>
    <p:sldId id="697" r:id="rId103"/>
    <p:sldId id="694" r:id="rId104"/>
    <p:sldId id="716" r:id="rId105"/>
    <p:sldId id="717" r:id="rId106"/>
    <p:sldId id="701" r:id="rId107"/>
    <p:sldId id="702" r:id="rId108"/>
    <p:sldId id="699" r:id="rId109"/>
    <p:sldId id="700" r:id="rId110"/>
    <p:sldId id="528" r:id="rId111"/>
    <p:sldId id="561" r:id="rId112"/>
    <p:sldId id="526" r:id="rId113"/>
    <p:sldId id="460" r:id="rId114"/>
    <p:sldId id="461" r:id="rId115"/>
    <p:sldId id="462" r:id="rId116"/>
    <p:sldId id="463" r:id="rId117"/>
    <p:sldId id="464" r:id="rId118"/>
    <p:sldId id="465" r:id="rId119"/>
    <p:sldId id="527" r:id="rId120"/>
    <p:sldId id="308" r:id="rId121"/>
    <p:sldId id="572" r:id="rId122"/>
    <p:sldId id="573" r:id="rId123"/>
    <p:sldId id="574" r:id="rId124"/>
    <p:sldId id="575" r:id="rId125"/>
    <p:sldId id="793" r:id="rId126"/>
    <p:sldId id="794" r:id="rId127"/>
    <p:sldId id="312" r:id="rId128"/>
    <p:sldId id="721" r:id="rId129"/>
    <p:sldId id="718" r:id="rId130"/>
    <p:sldId id="719" r:id="rId131"/>
    <p:sldId id="720" r:id="rId132"/>
    <p:sldId id="529" r:id="rId133"/>
    <p:sldId id="570" r:id="rId134"/>
    <p:sldId id="571" r:id="rId135"/>
    <p:sldId id="576" r:id="rId136"/>
    <p:sldId id="792" r:id="rId137"/>
    <p:sldId id="559" r:id="rId138"/>
    <p:sldId id="547" r:id="rId139"/>
    <p:sldId id="548" r:id="rId140"/>
    <p:sldId id="549" r:id="rId141"/>
    <p:sldId id="550" r:id="rId142"/>
    <p:sldId id="551" r:id="rId143"/>
    <p:sldId id="786" r:id="rId144"/>
    <p:sldId id="787" r:id="rId145"/>
    <p:sldId id="789" r:id="rId146"/>
    <p:sldId id="790"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2" autoAdjust="0"/>
    <p:restoredTop sz="82380" autoAdjust="0"/>
  </p:normalViewPr>
  <p:slideViewPr>
    <p:cSldViewPr snapToGrid="0" snapToObjects="1">
      <p:cViewPr varScale="1">
        <p:scale>
          <a:sx n="94" d="100"/>
          <a:sy n="94" d="100"/>
        </p:scale>
        <p:origin x="-194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2104196296"/>
        <c:axId val="2104179368"/>
      </c:barChart>
      <c:catAx>
        <c:axId val="2104196296"/>
        <c:scaling>
          <c:orientation val="minMax"/>
        </c:scaling>
        <c:delete val="0"/>
        <c:axPos val="l"/>
        <c:majorTickMark val="none"/>
        <c:minorTickMark val="none"/>
        <c:tickLblPos val="nextTo"/>
        <c:crossAx val="2104179368"/>
        <c:crosses val="autoZero"/>
        <c:auto val="1"/>
        <c:lblAlgn val="ctr"/>
        <c:lblOffset val="100"/>
        <c:noMultiLvlLbl val="0"/>
      </c:catAx>
      <c:valAx>
        <c:axId val="2104179368"/>
        <c:scaling>
          <c:orientation val="minMax"/>
        </c:scaling>
        <c:delete val="0"/>
        <c:axPos val="b"/>
        <c:majorGridlines/>
        <c:numFmt formatCode="General" sourceLinked="1"/>
        <c:majorTickMark val="none"/>
        <c:minorTickMark val="none"/>
        <c:tickLblPos val="nextTo"/>
        <c:spPr>
          <a:ln w="9525">
            <a:noFill/>
          </a:ln>
        </c:spPr>
        <c:crossAx val="210419629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135902008"/>
        <c:axId val="2135904984"/>
      </c:barChart>
      <c:catAx>
        <c:axId val="2135902008"/>
        <c:scaling>
          <c:orientation val="minMax"/>
        </c:scaling>
        <c:delete val="0"/>
        <c:axPos val="b"/>
        <c:majorTickMark val="out"/>
        <c:minorTickMark val="none"/>
        <c:tickLblPos val="nextTo"/>
        <c:crossAx val="2135904984"/>
        <c:crosses val="autoZero"/>
        <c:auto val="1"/>
        <c:lblAlgn val="ctr"/>
        <c:lblOffset val="100"/>
        <c:noMultiLvlLbl val="0"/>
      </c:catAx>
      <c:valAx>
        <c:axId val="2135904984"/>
        <c:scaling>
          <c:orientation val="minMax"/>
        </c:scaling>
        <c:delete val="0"/>
        <c:axPos val="l"/>
        <c:majorGridlines/>
        <c:numFmt formatCode="General" sourceLinked="1"/>
        <c:majorTickMark val="out"/>
        <c:minorTickMark val="none"/>
        <c:tickLblPos val="nextTo"/>
        <c:crossAx val="21359020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22.23263287117271</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2134365736"/>
        <c:axId val="2134381016"/>
      </c:barChart>
      <c:catAx>
        <c:axId val="2134365736"/>
        <c:scaling>
          <c:orientation val="minMax"/>
        </c:scaling>
        <c:delete val="0"/>
        <c:axPos val="b"/>
        <c:majorTickMark val="out"/>
        <c:minorTickMark val="none"/>
        <c:tickLblPos val="nextTo"/>
        <c:crossAx val="2134381016"/>
        <c:crosses val="autoZero"/>
        <c:auto val="1"/>
        <c:lblAlgn val="ctr"/>
        <c:lblOffset val="100"/>
        <c:noMultiLvlLbl val="0"/>
      </c:catAx>
      <c:valAx>
        <c:axId val="2134381016"/>
        <c:scaling>
          <c:orientation val="minMax"/>
        </c:scaling>
        <c:delete val="0"/>
        <c:axPos val="l"/>
        <c:majorGridlines/>
        <c:numFmt formatCode="General" sourceLinked="1"/>
        <c:majorTickMark val="out"/>
        <c:minorTickMark val="none"/>
        <c:tickLblPos val="nextTo"/>
        <c:crossAx val="2134365736"/>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34713512"/>
        <c:axId val="2134815512"/>
      </c:barChart>
      <c:catAx>
        <c:axId val="2134713512"/>
        <c:scaling>
          <c:orientation val="minMax"/>
        </c:scaling>
        <c:delete val="1"/>
        <c:axPos val="l"/>
        <c:majorTickMark val="out"/>
        <c:minorTickMark val="none"/>
        <c:tickLblPos val="nextTo"/>
        <c:crossAx val="2134815512"/>
        <c:crosses val="autoZero"/>
        <c:auto val="1"/>
        <c:lblAlgn val="ctr"/>
        <c:lblOffset val="100"/>
        <c:tickLblSkip val="1"/>
        <c:noMultiLvlLbl val="0"/>
      </c:catAx>
      <c:valAx>
        <c:axId val="2134815512"/>
        <c:scaling>
          <c:orientation val="minMax"/>
        </c:scaling>
        <c:delete val="0"/>
        <c:axPos val="b"/>
        <c:majorGridlines>
          <c:spPr>
            <a:ln>
              <a:noFill/>
            </a:ln>
          </c:spPr>
        </c:majorGridlines>
        <c:numFmt formatCode="General" sourceLinked="1"/>
        <c:majorTickMark val="out"/>
        <c:minorTickMark val="none"/>
        <c:tickLblPos val="nextTo"/>
        <c:crossAx val="2134713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35873992"/>
        <c:axId val="2135876968"/>
      </c:barChart>
      <c:catAx>
        <c:axId val="2135873992"/>
        <c:scaling>
          <c:orientation val="minMax"/>
        </c:scaling>
        <c:delete val="1"/>
        <c:axPos val="l"/>
        <c:majorTickMark val="out"/>
        <c:minorTickMark val="none"/>
        <c:tickLblPos val="nextTo"/>
        <c:crossAx val="2135876968"/>
        <c:crosses val="autoZero"/>
        <c:auto val="1"/>
        <c:lblAlgn val="ctr"/>
        <c:lblOffset val="100"/>
        <c:tickLblSkip val="1"/>
        <c:noMultiLvlLbl val="0"/>
      </c:catAx>
      <c:valAx>
        <c:axId val="2135876968"/>
        <c:scaling>
          <c:orientation val="minMax"/>
        </c:scaling>
        <c:delete val="0"/>
        <c:axPos val="b"/>
        <c:majorGridlines>
          <c:spPr>
            <a:ln>
              <a:noFill/>
            </a:ln>
          </c:spPr>
        </c:majorGridlines>
        <c:numFmt formatCode="General" sourceLinked="1"/>
        <c:majorTickMark val="out"/>
        <c:minorTickMark val="none"/>
        <c:tickLblPos val="nextTo"/>
        <c:crossAx val="21358739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35679704"/>
        <c:axId val="2135682680"/>
      </c:barChart>
      <c:catAx>
        <c:axId val="2135679704"/>
        <c:scaling>
          <c:orientation val="minMax"/>
        </c:scaling>
        <c:delete val="1"/>
        <c:axPos val="l"/>
        <c:majorTickMark val="out"/>
        <c:minorTickMark val="none"/>
        <c:tickLblPos val="nextTo"/>
        <c:crossAx val="2135682680"/>
        <c:crosses val="autoZero"/>
        <c:auto val="1"/>
        <c:lblAlgn val="ctr"/>
        <c:lblOffset val="100"/>
        <c:tickLblSkip val="1"/>
        <c:noMultiLvlLbl val="0"/>
      </c:catAx>
      <c:valAx>
        <c:axId val="2135682680"/>
        <c:scaling>
          <c:orientation val="minMax"/>
        </c:scaling>
        <c:delete val="0"/>
        <c:axPos val="b"/>
        <c:majorGridlines>
          <c:spPr>
            <a:ln>
              <a:noFill/>
            </a:ln>
          </c:spPr>
        </c:majorGridlines>
        <c:numFmt formatCode="General" sourceLinked="1"/>
        <c:majorTickMark val="out"/>
        <c:minorTickMark val="none"/>
        <c:tickLblPos val="nextTo"/>
        <c:crossAx val="2135679704"/>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2/14/14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2/14/14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 by applying different power models to the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measure and break down 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have quantified the performance improvements for the content customization and optimization techniques such as data URL scheme, </a:t>
            </a:r>
            <a:r>
              <a:rPr lang="en-US" baseline="0" dirty="0" err="1" smtClean="0"/>
              <a:t>minification</a:t>
            </a:r>
            <a:r>
              <a:rPr lang="en-US" baseline="0" dirty="0" smtClean="0"/>
              <a:t> and redirection reduction.</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trend</a:t>
            </a:r>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incurring promotion delay and energy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the tail time.</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figure shows the </a:t>
            </a:r>
            <a:r>
              <a:rPr lang="en-US" baseline="0" dirty="0" smtClean="0"/>
              <a:t>measured power trace of first uploading some data and then staying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and the process name for sending/receiving each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 with the help of the aforementioned network and power model simulator:</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59</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60</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working</a:t>
            </a:r>
            <a:r>
              <a:rPr lang="en-US" baseline="0" dirty="0" smtClean="0"/>
              <a:t> mechanisms of RadioProphet</a:t>
            </a:r>
            <a:r>
              <a:rPr lang="en-US" dirty="0" smtClean="0"/>
              <a:t>, we first</a:t>
            </a:r>
            <a:r>
              <a:rPr lang="en-US" baseline="0" dirty="0" smtClean="0"/>
              <a:t> define </a:t>
            </a:r>
            <a:r>
              <a:rPr lang="en-US" dirty="0" smtClean="0"/>
              <a:t>one term </a:t>
            </a:r>
            <a:r>
              <a:rPr lang="en-US" baseline="0" dirty="0" smtClean="0"/>
              <a:t>in this study, which is burst.</a:t>
            </a:r>
          </a:p>
          <a:p>
            <a:r>
              <a:rPr lang="en-US" baseline="0" dirty="0" smtClean="0"/>
              <a:t>A burst is a sequence of packets with inter-packet time less than a burst threshold BT and the leading and trailing gap larger than BT.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choice of burst threshold is based on the network RTTs and,    in our data set, we conservatively select BT as 2 seconds.</a:t>
            </a:r>
          </a:p>
          <a:p>
            <a:endParaRPr lang="en-US" baseline="0" dirty="0" smtClean="0"/>
          </a:p>
          <a:p>
            <a:r>
              <a:rPr lang="en-US" baseline="0" dirty="0" smtClean="0"/>
              <a:t>We also define the gap between bursts to be the Inter-burst time (IBT)</a:t>
            </a:r>
          </a:p>
          <a:p>
            <a:endParaRPr lang="en-US" baseline="0" dirty="0" smtClean="0"/>
          </a:p>
          <a:p>
            <a:r>
              <a:rPr lang="en-US" baseline="0" dirty="0" smtClean="0"/>
              <a:t>For the same number of packets, if there are more bursts, the traffic pattern is more 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63</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good summer!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81</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87</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91</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related and</a:t>
            </a:r>
            <a:r>
              <a:rPr lang="en-US" baseline="0" dirty="0" smtClean="0"/>
              <a:t> TCP related</a:t>
            </a:r>
            <a:r>
              <a:rPr lang="en-US" dirty="0" smtClean="0"/>
              <a:t> metrics, as well as the other network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among different smartphones are big</a:t>
            </a:r>
          </a:p>
          <a:p>
            <a:pPr marL="0" indent="0">
              <a:buNone/>
            </a:pPr>
            <a:r>
              <a:rPr lang="en-US" baseline="0" dirty="0" smtClean="0"/>
              <a:t>4 Possible 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106</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107</a:t>
            </a:fld>
            <a:endParaRPr lang="en-US"/>
          </a:p>
        </p:txBody>
      </p:sp>
    </p:spTree>
    <p:extLst>
      <p:ext uri="{BB962C8B-B14F-4D97-AF65-F5344CB8AC3E}">
        <p14:creationId xmlns:p14="http://schemas.microsoft.com/office/powerpoint/2010/main" val="339301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2/14/14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2/14/14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2/14/14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2/14/14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2/14/14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2/14/14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2/14/14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2/14/14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2/14/14</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8.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3.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5.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chart" Target="../charts/char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hart" Target="../charts/chart3.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1.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emf"/></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1.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3.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3.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102</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103</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104</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106</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107</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108</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3284" b="-23284"/>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dirty="0" smtClean="0"/>
              <a:t> users </a:t>
            </a:r>
            <a:r>
              <a:rPr lang="en-US" sz="2200" b="1" dirty="0" smtClean="0">
                <a:solidFill>
                  <a:srgbClr val="0000FF"/>
                </a:solidFill>
              </a:rPr>
              <a:t>200K+</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countries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3619900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805036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energy</a:t>
            </a:r>
            <a:endParaRPr lang="en-US" altLang="zh-CN" sz="2800" b="1" dirty="0"/>
          </a:p>
          <a:p>
            <a:pPr algn="ctr">
              <a:lnSpc>
                <a:spcPct val="140000"/>
              </a:lnSpc>
            </a:pPr>
            <a:r>
              <a:rPr lang="en-US" altLang="zh-CN" sz="2800" b="1" dirty="0" smtClean="0"/>
              <a:t>Large data transfer, LTE is energy 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Tree>
    <p:extLst>
      <p:ext uri="{BB962C8B-B14F-4D97-AF65-F5344CB8AC3E}">
        <p14:creationId xmlns:p14="http://schemas.microsoft.com/office/powerpoint/2010/main" val="1804994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device</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1120347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55728598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97614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414558478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53307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603473675"/>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415950604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3327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86"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download (less critical for LTE)</a:t>
            </a:r>
          </a:p>
          <a:p>
            <a:r>
              <a:rPr lang="en-US" dirty="0" smtClean="0"/>
              <a:t>Higher </a:t>
            </a:r>
            <a:r>
              <a:rPr lang="en-US" b="1" dirty="0" smtClean="0">
                <a:solidFill>
                  <a:srgbClr val="0000FF"/>
                </a:solidFill>
              </a:rPr>
              <a:t>concurrency</a:t>
            </a:r>
            <a:r>
              <a:rPr lang="en-US" b="1" dirty="0" smtClean="0"/>
              <a:t> </a:t>
            </a:r>
            <a:r>
              <a:rPr lang="en-US" dirty="0" smtClean="0"/>
              <a:t>and</a:t>
            </a:r>
            <a:r>
              <a:rPr lang="en-US" b="1" dirty="0" smtClean="0"/>
              <a:t> </a:t>
            </a:r>
            <a:r>
              <a:rPr lang="en-US" b="1" dirty="0" smtClean="0">
                <a:solidFill>
                  <a:srgbClr val="0000FF"/>
                </a:solidFill>
              </a:rPr>
              <a:t>content compression </a:t>
            </a:r>
            <a:r>
              <a:rPr lang="en-US" dirty="0" smtClean="0"/>
              <a:t>significantly improves performance</a:t>
            </a:r>
          </a:p>
          <a:p>
            <a:r>
              <a:rPr lang="en-US" b="1" dirty="0" smtClean="0">
                <a:solidFill>
                  <a:srgbClr val="0000FF"/>
                </a:solidFill>
              </a:rPr>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web browsing</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2004</a:t>
            </a:r>
          </a:p>
          <a:p>
            <a:pPr lvl="2"/>
            <a:r>
              <a:rPr lang="en-US" b="1" dirty="0" smtClean="0">
                <a:solidFill>
                  <a:srgbClr val="FF0000"/>
                </a:solidFill>
              </a:rPr>
              <a:t>100</a:t>
            </a:r>
            <a:r>
              <a:rPr lang="en-US" dirty="0" smtClean="0"/>
              <a:t>Mbps 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144"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p>
        </p:txBody>
      </p:sp>
    </p:spTree>
    <p:extLst>
      <p:ext uri="{BB962C8B-B14F-4D97-AF65-F5344CB8AC3E}">
        <p14:creationId xmlns:p14="http://schemas.microsoft.com/office/powerpoint/2010/main" val="508382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energy,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endParaRPr lang="en-US" altLang="zh-CN" sz="2200" dirty="0"/>
          </a:p>
        </p:txBody>
      </p:sp>
    </p:spTree>
    <p:extLst>
      <p:ext uri="{BB962C8B-B14F-4D97-AF65-F5344CB8AC3E}">
        <p14:creationId xmlns:p14="http://schemas.microsoft.com/office/powerpoint/2010/main" val="42871352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
        <p:nvSpPr>
          <p:cNvPr id="7" name="Rounded Rectangle 6"/>
          <p:cNvSpPr/>
          <p:nvPr/>
        </p:nvSpPr>
        <p:spPr>
          <a:xfrm>
            <a:off x="2533557" y="5093260"/>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8" name="Rounded Rectangle 7"/>
          <p:cNvSpPr/>
          <p:nvPr/>
        </p:nvSpPr>
        <p:spPr>
          <a:xfrm>
            <a:off x="2794050" y="2395056"/>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9" name="Rounded Rectangle 8"/>
          <p:cNvSpPr/>
          <p:nvPr/>
        </p:nvSpPr>
        <p:spPr>
          <a:xfrm>
            <a:off x="5121824" y="3993023"/>
            <a:ext cx="1971785"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10" name="Rounded Rectangle 9"/>
          <p:cNvSpPr/>
          <p:nvPr/>
        </p:nvSpPr>
        <p:spPr>
          <a:xfrm>
            <a:off x="5948892" y="5093260"/>
            <a:ext cx="1820299"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192937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Tree>
    <p:extLst>
      <p:ext uri="{BB962C8B-B14F-4D97-AF65-F5344CB8AC3E}">
        <p14:creationId xmlns:p14="http://schemas.microsoft.com/office/powerpoint/2010/main" val="1246918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68034" y="1540867"/>
            <a:ext cx="2137124" cy="461665"/>
          </a:xfrm>
          <a:prstGeom prst="rect">
            <a:avLst/>
          </a:prstGeom>
          <a:noFill/>
        </p:spPr>
        <p:txBody>
          <a:bodyPr wrap="none" rtlCol="0">
            <a:spAutoFit/>
          </a:bodyPr>
          <a:lstStyle/>
          <a:p>
            <a:pPr algn="ctr"/>
            <a:r>
              <a:rPr lang="en-US" sz="2400" b="1" dirty="0" smtClean="0">
                <a:solidFill>
                  <a:schemeClr val="tx1">
                    <a:lumMod val="50000"/>
                    <a:lumOff val="50000"/>
                  </a:schemeClr>
                </a:solidFill>
              </a:rPr>
              <a:t>Data transfer</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60</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62</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3080653" y="4594622"/>
            <a:ext cx="2540188"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63</a:t>
            </a:fld>
            <a:endParaRPr lang="en-US"/>
          </a:p>
        </p:txBody>
      </p:sp>
      <p:cxnSp>
        <p:nvCxnSpPr>
          <p:cNvPr id="20" name="Straight Arrow Connector 19"/>
          <p:cNvCxnSpPr/>
          <p:nvPr/>
        </p:nvCxnSpPr>
        <p:spPr>
          <a:xfrm>
            <a:off x="5523963" y="5599355"/>
            <a:ext cx="2539805"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5484617" y="5656841"/>
            <a:ext cx="2839239" cy="400110"/>
          </a:xfrm>
          <a:prstGeom prst="rect">
            <a:avLst/>
          </a:prstGeom>
          <a:noFill/>
        </p:spPr>
        <p:txBody>
          <a:bodyPr wrap="none" rtlCol="0">
            <a:spAutoFit/>
          </a:bodyPr>
          <a:lstStyle/>
          <a:p>
            <a:r>
              <a:rPr lang="en-US" sz="2000" b="1" dirty="0" smtClean="0">
                <a:solidFill>
                  <a:srgbClr val="0000FF"/>
                </a:solidFill>
              </a:rPr>
              <a:t>Inter-burst time (IBT)</a:t>
            </a:r>
            <a:endParaRPr lang="en-US" sz="1600" b="1" baseline="-25000" dirty="0">
              <a:solidFill>
                <a:srgbClr val="0000FF"/>
              </a:solidFill>
            </a:endParaRPr>
          </a:p>
        </p:txBody>
      </p:sp>
    </p:spTree>
    <p:extLst>
      <p:ext uri="{BB962C8B-B14F-4D97-AF65-F5344CB8AC3E}">
        <p14:creationId xmlns:p14="http://schemas.microsoft.com/office/powerpoint/2010/main" val="1819503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 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65</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126"/>
            <a:ext cx="9013032"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68</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Tree>
    <p:extLst>
      <p:ext uri="{BB962C8B-B14F-4D97-AF65-F5344CB8AC3E}">
        <p14:creationId xmlns:p14="http://schemas.microsoft.com/office/powerpoint/2010/main" val="2560343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71</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73</a:t>
            </a:fld>
            <a:endParaRPr lang="en-US" dirty="0"/>
          </a:p>
        </p:txBody>
      </p:sp>
    </p:spTree>
    <p:extLst>
      <p:ext uri="{BB962C8B-B14F-4D97-AF65-F5344CB8AC3E}">
        <p14:creationId xmlns:p14="http://schemas.microsoft.com/office/powerpoint/2010/main" val="494800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74</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decompression processing and network data size reduction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76</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77</a:t>
            </a:fld>
            <a:endParaRPr lang="en-US" dirty="0"/>
          </a:p>
        </p:txBody>
      </p:sp>
    </p:spTree>
    <p:extLst>
      <p:ext uri="{BB962C8B-B14F-4D97-AF65-F5344CB8AC3E}">
        <p14:creationId xmlns:p14="http://schemas.microsoft.com/office/powerpoint/2010/main" val="2282284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low</a:t>
            </a:r>
          </a:p>
          <a:p>
            <a:pPr lvl="1"/>
            <a:r>
              <a:rPr lang="en-US" dirty="0" smtClean="0"/>
              <a:t>&lt; 1Mbps</a:t>
            </a:r>
          </a:p>
          <a:p>
            <a:r>
              <a:rPr lang="en-US" dirty="0"/>
              <a:t>Common 3G network condition</a:t>
            </a:r>
          </a:p>
          <a:p>
            <a:pPr lvl="1"/>
            <a:r>
              <a:rPr lang="en-US" dirty="0"/>
              <a:t>RTT 400ms and loss rate 0%</a:t>
            </a:r>
          </a:p>
          <a:p>
            <a:r>
              <a:rPr lang="en-US" dirty="0" smtClean="0"/>
              <a:t>Carrier network delay dominates end-to-end RTT</a:t>
            </a:r>
          </a:p>
          <a:p>
            <a:pPr lvl="1"/>
            <a:r>
              <a:rPr lang="en-US" dirty="0" smtClean="0"/>
              <a:t>End-end ping close to ping to 1</a:t>
            </a:r>
            <a:r>
              <a:rPr lang="en-US" baseline="30000" dirty="0" smtClean="0"/>
              <a:t>st</a:t>
            </a:r>
            <a:r>
              <a:rPr lang="en-US" dirty="0" smtClean="0"/>
              <a:t> 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79</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of 3G Network Performance</a:t>
            </a:r>
            <a:endParaRPr lang="en-US" dirty="0"/>
          </a:p>
        </p:txBody>
      </p:sp>
    </p:spTree>
    <p:extLst>
      <p:ext uri="{BB962C8B-B14F-4D97-AF65-F5344CB8AC3E}">
        <p14:creationId xmlns:p14="http://schemas.microsoft.com/office/powerpoint/2010/main" val="2069443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81</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82</a:t>
            </a:fld>
            <a:endParaRPr lang="en-US"/>
          </a:p>
        </p:txBody>
      </p:sp>
    </p:spTree>
    <p:extLst>
      <p:ext uri="{BB962C8B-B14F-4D97-AF65-F5344CB8AC3E}">
        <p14:creationId xmlns:p14="http://schemas.microsoft.com/office/powerpoint/2010/main" val="2187248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time</a:t>
            </a:r>
          </a:p>
          <a:p>
            <a:pPr lvl="1"/>
            <a:endParaRPr lang="en-US" dirty="0" smtClean="0"/>
          </a:p>
          <a:p>
            <a:r>
              <a:rPr lang="en-US" dirty="0" smtClean="0"/>
              <a:t>TCP</a:t>
            </a:r>
          </a:p>
          <a:p>
            <a:pPr lvl="1"/>
            <a:r>
              <a:rPr lang="en-US" dirty="0" smtClean="0"/>
              <a:t>Common TCP metrics: downlink/uplink throughput, round-trip time (RTT), 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92</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94</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95</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97</a:t>
            </a:fld>
            <a:endParaRPr lang="en-US"/>
          </a:p>
        </p:txBody>
      </p:sp>
    </p:spTree>
    <p:extLst>
      <p:ext uri="{BB962C8B-B14F-4D97-AF65-F5344CB8AC3E}">
        <p14:creationId xmlns:p14="http://schemas.microsoft.com/office/powerpoint/2010/main" val="106955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98</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99</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75640</TotalTime>
  <Words>13613</Words>
  <Application>Microsoft Macintosh PowerPoint</Application>
  <PresentationFormat>On-screen Show (4:3)</PresentationFormat>
  <Paragraphs>1838</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Trace-driven modeling methodology</vt:lpstr>
      <vt:lpstr>Power model validation</vt:lpstr>
      <vt:lpstr>UMICH data set</vt:lpstr>
      <vt:lpstr>Energy consumption break down</vt:lpstr>
      <vt:lpstr>Energy consumption break down</vt:lpstr>
      <vt:lpstr>Roadmap</vt:lpstr>
      <vt:lpstr>Radio Resource Control (RRC)  State Machine</vt:lpstr>
      <vt:lpstr>Fast Dormancy (FD)</vt:lpstr>
      <vt:lpstr>Problem with the Naïve Fast Dormancy</vt:lpstr>
      <vt:lpstr>RadioProphet: Intelligently Invoke FD</vt:lpstr>
      <vt:lpstr>Definition of a “burst”</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Power model for data transfer</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Screen-off traffic characterization</vt:lpstr>
      <vt:lpstr>Breakdown of packet count based on screen status</vt:lpstr>
      <vt:lpstr>Screen-on and screen-off traffic comparison</vt:lpstr>
      <vt:lpstr>Does screen-off traffic matter for radio resource and energy?</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2554</cp:revision>
  <dcterms:created xsi:type="dcterms:W3CDTF">2012-01-10T20:28:26Z</dcterms:created>
  <dcterms:modified xsi:type="dcterms:W3CDTF">2014-02-15T07:13:39Z</dcterms:modified>
</cp:coreProperties>
</file>